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10287000" cx="18288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ermanent Marker"/>
      <p:regular r:id="rId24"/>
    </p:embeddedFont>
    <p:embeddedFont>
      <p:font typeface="Open Sans Ligh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ermanentMarker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bold.fntdata"/><Relationship Id="rId25" Type="http://schemas.openxmlformats.org/officeDocument/2006/relationships/font" Target="fonts/OpenSansLight-regular.fntdata"/><Relationship Id="rId28" Type="http://schemas.openxmlformats.org/officeDocument/2006/relationships/font" Target="fonts/OpenSansLight-boldItalic.fntdata"/><Relationship Id="rId27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0880" y="694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c907f803_0_52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c907f803_0_52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08c907f803_0_52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a0da0427_0_84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a0da0427_0_84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f3a0da0427_0_84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ef672abc3_2_64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ef672abc3_2_64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0ef672abc3_2_64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8df7b9007_0_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8df7b9007_0_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8df7b9007_0_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f226b32a_0_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f226b32a_0_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0cf226b32a_0_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fda25a05_0_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fda25a05_0_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15fda25a05_0_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ba20d134c_1_7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ba20d134c_1_7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0ba20d134c_1_7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a0da0427_0_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a0da0427_0_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f3a0da0427_0_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3a0da0427_0_8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3a0da0427_0_8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Windows App SDK was previously known as Project Reunion. WinUI 3 is the native UI platform component that ships with the Windows App SDK (completely decoupled from Windows 10 and later SDKs). The Windows App SDK provides a unified set of APIs and tools that can be used to create production desktop apps that target Windows 10 and later, and can be published to the Microsoft Store.</a:t>
            </a:r>
            <a:endParaRPr/>
          </a:p>
        </p:txBody>
      </p:sp>
      <p:sp>
        <p:nvSpPr>
          <p:cNvPr id="104" name="Google Shape;104;gf3a0da0427_0_8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3a0da0427_0_19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3a0da0427_0_19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Declarative UI. Lots of dependencies to install. DLL/versioning. Very fiddly and unclear to set up right now - this will improve once things at Microsoft settle down a little.</a:t>
            </a:r>
            <a:endParaRPr/>
          </a:p>
        </p:txBody>
      </p:sp>
      <p:sp>
        <p:nvSpPr>
          <p:cNvPr id="114" name="Google Shape;114;gf3a0da0427_0_19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3a0da0427_0_35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3a0da0427_0_47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3a0da0427_0_47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3a0da0427_0_47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3a0da0427_0_60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3a0da0427_0_6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f3a0da0427_0_60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a0da0427_0_72:notes"/>
          <p:cNvSpPr/>
          <p:nvPr>
            <p:ph idx="2" type="sldImg"/>
          </p:nvPr>
        </p:nvSpPr>
        <p:spPr>
          <a:xfrm>
            <a:off x="380880" y="694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a0da0427_0_72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f3a0da0427_0_72:notes"/>
          <p:cNvSpPr txBox="1"/>
          <p:nvPr>
            <p:ph idx="12" type="sldNum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 type="tx">
  <p:cSld name="TITLE_AND_BODY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877700" y="831300"/>
            <a:ext cx="16566000" cy="0"/>
          </a:xfrm>
          <a:prstGeom prst="straightConnector1">
            <a:avLst/>
          </a:prstGeom>
          <a:noFill/>
          <a:ln cap="flat" cmpd="sng" w="38100">
            <a:solidFill>
              <a:srgbClr val="6F4E3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13"/>
          <p:cNvCxnSpPr/>
          <p:nvPr/>
        </p:nvCxnSpPr>
        <p:spPr>
          <a:xfrm>
            <a:off x="877700" y="9480000"/>
            <a:ext cx="16566000" cy="0"/>
          </a:xfrm>
          <a:prstGeom prst="straightConnector1">
            <a:avLst/>
          </a:prstGeom>
          <a:noFill/>
          <a:ln cap="flat" cmpd="sng" w="19050">
            <a:solidFill>
              <a:srgbClr val="6F4E3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3"/>
          <p:cNvSpPr txBox="1"/>
          <p:nvPr>
            <p:ph type="title"/>
          </p:nvPr>
        </p:nvSpPr>
        <p:spPr>
          <a:xfrm>
            <a:off x="887600" y="1024900"/>
            <a:ext cx="16566000" cy="12708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877700" y="2295700"/>
            <a:ext cx="16585800" cy="718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14350" lvl="0" marL="457200" rtl="0">
              <a:spcBef>
                <a:spcPts val="0"/>
              </a:spcBef>
              <a:spcAft>
                <a:spcPts val="0"/>
              </a:spcAft>
              <a:buSzPts val="4500"/>
              <a:buChar char="▪"/>
              <a:defRPr/>
            </a:lvl1pPr>
            <a:lvl2pPr indent="-495300" lvl="1" marL="914400" rtl="0">
              <a:spcBef>
                <a:spcPts val="1000"/>
              </a:spcBef>
              <a:spcAft>
                <a:spcPts val="0"/>
              </a:spcAft>
              <a:buSzPts val="4200"/>
              <a:buChar char="•"/>
              <a:defRPr/>
            </a:lvl2pPr>
            <a:lvl3pPr indent="-228600" lvl="2" marL="1371600" rtl="0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indent="-419100" lvl="3" marL="1828800" rtl="0"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rtl="0"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5pPr>
            <a:lvl6pPr indent="-228600" lvl="5" marL="2743200" rtl="0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indent="-228600" lvl="6" marL="3200400" rtl="0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indent="-228600" lvl="7" marL="3657600" rtl="0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rtl="0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30850" y="831300"/>
            <a:ext cx="4522200" cy="8546400"/>
          </a:xfrm>
          <a:prstGeom prst="rect">
            <a:avLst/>
          </a:prstGeom>
          <a:solidFill>
            <a:srgbClr val="000000">
              <a:alpha val="4804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639000" y="150675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4"/>
          <p:cNvSpPr/>
          <p:nvPr/>
        </p:nvSpPr>
        <p:spPr>
          <a:xfrm>
            <a:off x="4953050" y="831300"/>
            <a:ext cx="6451800" cy="85464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48040"/>
                </a:srgbClr>
              </a:gs>
              <a:gs pos="100000">
                <a:srgbClr val="000000">
                  <a:alpha val="48235"/>
                  <a:alpha val="4804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39000" y="3018150"/>
            <a:ext cx="7419600" cy="628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81000" lvl="1" marL="9144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228600" lvl="2" marL="1371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indent="-381000" lvl="3" marL="18288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/>
            </a:lvl5pPr>
            <a:lvl6pPr indent="-228600" lvl="5" marL="27432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6pPr>
            <a:lvl7pPr indent="-228600" lvl="6" marL="32004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7pPr>
            <a:lvl8pPr indent="-228600" lvl="7" marL="3657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8pPr>
            <a:lvl9pPr indent="-228600" lvl="8" marL="4114800" rtl="0">
              <a:spcBef>
                <a:spcPts val="1000"/>
              </a:spcBef>
              <a:spcAft>
                <a:spcPts val="10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446850" y="831300"/>
            <a:ext cx="17378400" cy="0"/>
          </a:xfrm>
          <a:prstGeom prst="straightConnector1">
            <a:avLst/>
          </a:prstGeom>
          <a:noFill/>
          <a:ln cap="flat" cmpd="sng" w="19050">
            <a:solidFill>
              <a:srgbClr val="6F4E3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 (Dark)">
  <p:cSld name="TITLE_AND_BODY_1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5757525" y="9818175"/>
            <a:ext cx="1584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b="1" sz="1800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3484" l="1542" r="2635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Background">
  <p:cSld name="TITLE_AND_BODY_1_1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15757525" y="9818175"/>
            <a:ext cx="1584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b="1" sz="1800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3484" l="1542" r="2635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1378500" y="126430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i="0" sz="72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380744" y="3353200"/>
            <a:ext cx="15531000" cy="2972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 (Light)">
  <p:cSld name="TITLE_AND_BODY_1_3_1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light background">
  <p:cSld name="TITLE_AND_BODY_1_3_1_1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i="0" sz="1800" u="none" cap="none" strike="noStrik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378500" y="126430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i="0" sz="7200" u="none" cap="none" strike="noStrike"/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b="0" i="0" sz="72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1378500" y="3747150"/>
            <a:ext cx="15531000" cy="2792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+ 1 column">
  <p:cSld name="Title + 1 colum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22375" y="813550"/>
            <a:ext cx="170601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0" i="0" u="none" cap="none" strike="noStrike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22375" y="2530975"/>
            <a:ext cx="17060100" cy="72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Font typeface="Open Sans Light"/>
              <a:buChar char="●"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431800" lvl="1" marL="9144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Char char="○"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None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431800" lvl="3" marL="18288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Char char="●"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431800" lvl="4" marL="22860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Char char="●"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28600" lvl="5" marL="27432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None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228600" lvl="6" marL="32004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None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228600" lvl="7" marL="3657600">
              <a:spcBef>
                <a:spcPts val="1100"/>
              </a:spcBef>
              <a:spcAft>
                <a:spcPts val="0"/>
              </a:spcAft>
              <a:buSzPts val="3200"/>
              <a:buFont typeface="Open Sans Light"/>
              <a:buNone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228600" lvl="8" marL="4114800">
              <a:spcBef>
                <a:spcPts val="1100"/>
              </a:spcBef>
              <a:spcAft>
                <a:spcPts val="1100"/>
              </a:spcAft>
              <a:buSzPts val="3200"/>
              <a:buFont typeface="Open Sans Light"/>
              <a:buNone/>
              <a:defRPr sz="32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378500" y="409905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i="0" sz="7200" u="none" cap="none" strike="noStrike">
                <a:solidFill>
                  <a:srgbClr val="000000"/>
                </a:solidFill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b="0" i="0" sz="7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378500" y="6399200"/>
            <a:ext cx="15531000" cy="2473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7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2.jpg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32000" y="853950"/>
            <a:ext cx="165057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b="1" i="0" sz="5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31988" y="2571750"/>
            <a:ext cx="16505700" cy="7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14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Open Sans"/>
              <a:buChar char="▪"/>
              <a:defRPr i="0" sz="45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4953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Open Sans"/>
              <a:buChar char="•"/>
              <a:defRPr i="0" sz="42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i="0" sz="39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i="0" sz="36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i="0" sz="33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None/>
              <a:defRPr i="0" sz="3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Open Sans"/>
              <a:buNone/>
              <a:defRPr i="0" sz="27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100"/>
              <a:buFont typeface="Open Sans"/>
              <a:buNone/>
              <a:defRPr i="0" sz="21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18288000" cy="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396" y="186541"/>
            <a:ext cx="1868541" cy="3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6725" y="48342"/>
            <a:ext cx="1959400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0" y="9847409"/>
            <a:ext cx="18288000" cy="461400"/>
          </a:xfrm>
          <a:prstGeom prst="rect">
            <a:avLst/>
          </a:prstGeom>
          <a:solidFill>
            <a:srgbClr val="9E0F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15846561" y="9847409"/>
            <a:ext cx="2457900" cy="461400"/>
          </a:xfrm>
          <a:prstGeom prst="rect">
            <a:avLst/>
          </a:prstGeom>
          <a:solidFill>
            <a:srgbClr val="0148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15897636" y="9879836"/>
            <a:ext cx="2355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01398" y="9879832"/>
            <a:ext cx="9554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© 2022 by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Embarcadero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 Idera company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jpg"/><Relationship Id="rId6" Type="http://schemas.openxmlformats.org/officeDocument/2006/relationships/image" Target="../media/image11.png"/><Relationship Id="rId7" Type="http://schemas.openxmlformats.org/officeDocument/2006/relationships/hyperlink" Target="https://tinyurl.com/win11bestui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lphicon.embarcadero.com/replays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blogs.embarcadero.com/" TargetMode="External"/><Relationship Id="rId10" Type="http://schemas.openxmlformats.org/officeDocument/2006/relationships/hyperlink" Target="https://www.linkedin.com/company/embarcadero-technologies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embarcadero.com/products/rad-studio/start-for-free" TargetMode="External"/><Relationship Id="rId4" Type="http://schemas.openxmlformats.org/officeDocument/2006/relationships/hyperlink" Target="https://www.embarcadero.com/products/delphi/starter" TargetMode="External"/><Relationship Id="rId9" Type="http://schemas.openxmlformats.org/officeDocument/2006/relationships/hyperlink" Target="https://www.facebook.com/embarcaderotech" TargetMode="External"/><Relationship Id="rId5" Type="http://schemas.openxmlformats.org/officeDocument/2006/relationships/hyperlink" Target="https://www.embarcadero.com/app-development-tools-store/rad-studio" TargetMode="External"/><Relationship Id="rId6" Type="http://schemas.openxmlformats.org/officeDocument/2006/relationships/hyperlink" Target="https://www.embarcadero.com/radoffer" TargetMode="External"/><Relationship Id="rId7" Type="http://schemas.openxmlformats.org/officeDocument/2006/relationships/hyperlink" Target="https://www.youtube.com/c/EmbarcaderoTechnologies" TargetMode="External"/><Relationship Id="rId8" Type="http://schemas.openxmlformats.org/officeDocument/2006/relationships/hyperlink" Target="https://twitter.com/embarcaderotech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1.png"/><Relationship Id="rId5" Type="http://schemas.openxmlformats.org/officeDocument/2006/relationships/hyperlink" Target="https://tinyurl.com/win11bestui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1384873" y="655025"/>
            <a:ext cx="6170825" cy="618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525" y="4004925"/>
            <a:ext cx="5876699" cy="36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894575" y="791825"/>
            <a:ext cx="9839400" cy="6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latin typeface="Open Sans"/>
                <a:ea typeface="Open Sans"/>
                <a:cs typeface="Open Sans"/>
                <a:sym typeface="Open Sans"/>
              </a:rPr>
              <a:t>Picking the Best UI Framework for Windows 11 Development </a:t>
            </a:r>
            <a:endParaRPr sz="7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06000" y="7335925"/>
            <a:ext cx="2427600" cy="2427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1719125" y="7587675"/>
            <a:ext cx="2936400" cy="169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@punctuation about.me/IanBarker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19950" y="9540925"/>
            <a:ext cx="695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1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https://tinyurl.com/win11bestui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  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Adding the </a:t>
            </a:r>
            <a:r>
              <a:rPr lang="en-US" sz="7000">
                <a:solidFill>
                  <a:srgbClr val="40404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wow!</a:t>
            </a:r>
            <a:r>
              <a:rPr lang="en-US" sz="7000">
                <a:solidFill>
                  <a:srgbClr val="404040"/>
                </a:solidFill>
              </a:rPr>
              <a:t> factor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4294967295" type="body"/>
          </p:nvPr>
        </p:nvSpPr>
        <p:spPr>
          <a:xfrm>
            <a:off x="614900" y="7526675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04040"/>
                </a:solidFill>
              </a:rPr>
              <a:t>https://www.almdev.com/prods/stylecontrols/stylecontrols.html</a:t>
            </a:r>
            <a:endParaRPr sz="35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366" y="1672776"/>
            <a:ext cx="10199634" cy="585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24"/>
          <p:cNvSpPr txBox="1"/>
          <p:nvPr>
            <p:ph idx="4294967295" type="body"/>
          </p:nvPr>
        </p:nvSpPr>
        <p:spPr>
          <a:xfrm>
            <a:off x="838200" y="1954600"/>
            <a:ext cx="5316900" cy="4358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04040"/>
                </a:solidFill>
              </a:rPr>
              <a:t>Fluent UI effects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404040"/>
                </a:solidFill>
              </a:rPr>
              <a:t>Really adds the x-factor</a:t>
            </a:r>
            <a:endParaRPr i="1" sz="48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4294967295" type="body"/>
          </p:nvPr>
        </p:nvSpPr>
        <p:spPr>
          <a:xfrm>
            <a:off x="838200" y="1954600"/>
            <a:ext cx="5316900" cy="4358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04040"/>
                </a:solidFill>
              </a:rPr>
              <a:t>Turbocharge your FireMonkey and VCL apps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4800">
              <a:solidFill>
                <a:srgbClr val="404040"/>
              </a:solidFill>
            </a:endParaRPr>
          </a:p>
        </p:txBody>
      </p:sp>
      <p:sp>
        <p:nvSpPr>
          <p:cNvPr id="180" name="Google Shape;180;p25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Adding the </a:t>
            </a:r>
            <a:r>
              <a:rPr lang="en-US" sz="7000">
                <a:solidFill>
                  <a:srgbClr val="40404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wow!</a:t>
            </a:r>
            <a:r>
              <a:rPr lang="en-US" sz="7000">
                <a:solidFill>
                  <a:srgbClr val="404040"/>
                </a:solidFill>
              </a:rPr>
              <a:t> factor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4294967295" type="body"/>
          </p:nvPr>
        </p:nvSpPr>
        <p:spPr>
          <a:xfrm>
            <a:off x="591300" y="6070350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404040"/>
                </a:solidFill>
              </a:rPr>
              <a:t>https://www.skia4delphi.org</a:t>
            </a:r>
            <a:endParaRPr sz="44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8825" y="2328300"/>
            <a:ext cx="7420475" cy="36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722375" y="813550"/>
            <a:ext cx="17060100" cy="1624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722375" y="4693450"/>
            <a:ext cx="17060100" cy="5108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DelphiCon 2021 - Catch the replays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delphicon.embarcadero.com/replays/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"/>
            <a:ext cx="18287998" cy="435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2375" y="813550"/>
            <a:ext cx="17060100" cy="1624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information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722375" y="2530975"/>
            <a:ext cx="17060100" cy="72705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Start a RAD Studio trial	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embarcadero.com/products/rad-studio/start-for-free</a:t>
            </a:r>
            <a:r>
              <a:rPr lang="en-US" sz="2400"/>
              <a:t>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Get Community Edition 	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embarcadero.com/products/delphi/starter</a:t>
            </a:r>
            <a:r>
              <a:rPr lang="en-US" sz="2400"/>
              <a:t> 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Upgrade Today!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				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embarcadero.com/app-development-tools-store/rad-studio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See special offers 			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embarcadero.com/radoffer</a:t>
            </a:r>
            <a:r>
              <a:rPr lang="en-US" sz="2400"/>
              <a:t> </a:t>
            </a:r>
            <a:r>
              <a:rPr lang="en-US"/>
              <a:t>	</a:t>
            </a:r>
            <a:endParaRPr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Subscribe on YouTube 	</a:t>
            </a:r>
            <a:r>
              <a:rPr lang="en-US" sz="2400" u="sng">
                <a:solidFill>
                  <a:schemeClr val="hlink"/>
                </a:solidFill>
                <a:hlinkClick r:id="rId7"/>
              </a:rPr>
              <a:t>youtube.com/c/EmbarcaderoTechnologies</a:t>
            </a:r>
            <a:r>
              <a:rPr lang="en-US" sz="2400"/>
              <a:t>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Follow us on Twitter 		</a:t>
            </a:r>
            <a:r>
              <a:rPr lang="en-US" sz="2400" u="sng">
                <a:solidFill>
                  <a:schemeClr val="hlink"/>
                </a:solidFill>
                <a:hlinkClick r:id="rId8"/>
              </a:rPr>
              <a:t>twitter.com/embarcaderotech</a:t>
            </a:r>
            <a:r>
              <a:rPr lang="en-US" sz="2400"/>
              <a:t>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Like us on Facebook 		</a:t>
            </a:r>
            <a:r>
              <a:rPr lang="en-US" sz="2400" u="sng">
                <a:solidFill>
                  <a:schemeClr val="hlink"/>
                </a:solidFill>
                <a:hlinkClick r:id="rId9"/>
              </a:rPr>
              <a:t>facebook.com/embarcaderotech</a:t>
            </a:r>
            <a:r>
              <a:rPr lang="en-US" sz="2400"/>
              <a:t>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SzPts val="3200"/>
              <a:buChar char="●"/>
            </a:pPr>
            <a:r>
              <a:rPr lang="en-US"/>
              <a:t>Follow us on LinkedIn		</a:t>
            </a:r>
            <a:r>
              <a:rPr lang="en-US" sz="2400" u="sng">
                <a:solidFill>
                  <a:schemeClr val="hlink"/>
                </a:solidFill>
                <a:hlinkClick r:id="rId10"/>
              </a:rPr>
              <a:t>linkedin.com/company/embarcadero-technologies</a:t>
            </a:r>
            <a:r>
              <a:rPr lang="en-US" sz="2400"/>
              <a:t> </a:t>
            </a:r>
            <a:endParaRPr sz="2400"/>
          </a:p>
          <a:p>
            <a:pPr indent="-431800" lvl="0" marL="457200" rtl="0" algn="l">
              <a:spcBef>
                <a:spcPts val="1000"/>
              </a:spcBef>
              <a:spcAft>
                <a:spcPts val="1000"/>
              </a:spcAft>
              <a:buSzPts val="3200"/>
              <a:buChar char="●"/>
            </a:pPr>
            <a:r>
              <a:rPr lang="en-US"/>
              <a:t>Read</a:t>
            </a:r>
            <a:r>
              <a:rPr lang="en-US"/>
              <a:t> our blog 					</a:t>
            </a:r>
            <a:r>
              <a:rPr lang="en-US" sz="2400" u="sng">
                <a:solidFill>
                  <a:schemeClr val="hlink"/>
                </a:solidFill>
                <a:hlinkClick r:id="rId11"/>
              </a:rPr>
              <a:t>blogs.embarcadero.com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000" y="7335925"/>
            <a:ext cx="2427600" cy="2427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11719125" y="7740063"/>
            <a:ext cx="2936400" cy="169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3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@punctuation about.me/IanBarker</a:t>
            </a:r>
            <a:endParaRPr sz="3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427975" y="1401425"/>
            <a:ext cx="108531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Picking the Best UI Framework for Windows 11 Development</a:t>
            </a:r>
            <a:endParaRPr i="1" sz="6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https://tinyurl.com/win11bestui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5619950" y="9540925"/>
            <a:ext cx="695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19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https://tinyurl.com/win11bestui</a:t>
            </a: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   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Agenda</a:t>
            </a:r>
            <a:endParaRPr sz="7000">
              <a:solidFill>
                <a:srgbClr val="404040"/>
              </a:solidFill>
            </a:endParaRPr>
          </a:p>
        </p:txBody>
      </p: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722375" y="1802200"/>
            <a:ext cx="17060100" cy="679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The challenges of Windows 11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Doing it the </a:t>
            </a:r>
            <a:r>
              <a:rPr lang="en-US" sz="4800" strike="sngStrike">
                <a:solidFill>
                  <a:srgbClr val="404040"/>
                </a:solidFill>
              </a:rPr>
              <a:t>hard</a:t>
            </a:r>
            <a:r>
              <a:rPr lang="en-US" sz="4800">
                <a:solidFill>
                  <a:srgbClr val="404040"/>
                </a:solidFill>
              </a:rPr>
              <a:t> Microsoft way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Doing it the easy way 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Adding the </a:t>
            </a:r>
            <a:r>
              <a:rPr lang="en-US" sz="4800">
                <a:solidFill>
                  <a:srgbClr val="40404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wow!</a:t>
            </a:r>
            <a:r>
              <a:rPr lang="en-US" sz="4800">
                <a:solidFill>
                  <a:srgbClr val="404040"/>
                </a:solidFill>
              </a:rPr>
              <a:t> factor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Q&amp;A</a:t>
            </a:r>
            <a:endParaRPr sz="4800">
              <a:solidFill>
                <a:srgbClr val="40404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350" y="3907025"/>
            <a:ext cx="776875" cy="7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The challenges of Windows 11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175" y="5879600"/>
            <a:ext cx="5848350" cy="258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2900" y="4604875"/>
            <a:ext cx="6830100" cy="1967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New types of window behavior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2025" y="1594550"/>
            <a:ext cx="2885125" cy="8271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11221225" y="5194725"/>
            <a:ext cx="3492000" cy="2126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New UI standards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25" y="2139075"/>
            <a:ext cx="6696075" cy="180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7121475" y="2021575"/>
            <a:ext cx="6519300" cy="1809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The toolbar became centered 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</a:t>
            </a:r>
            <a:r>
              <a:rPr lang="en-US" sz="7000" strike="sngStrike">
                <a:solidFill>
                  <a:srgbClr val="404040"/>
                </a:solidFill>
              </a:rPr>
              <a:t>hard</a:t>
            </a:r>
            <a:r>
              <a:rPr lang="en-US" sz="7000">
                <a:solidFill>
                  <a:srgbClr val="404040"/>
                </a:solidFill>
              </a:rPr>
              <a:t> Microsoft way</a:t>
            </a:r>
            <a:endParaRPr sz="7000">
              <a:solidFill>
                <a:srgbClr val="404040"/>
              </a:solidFill>
            </a:endParaRPr>
          </a:p>
        </p:txBody>
      </p:sp>
      <p:sp>
        <p:nvSpPr>
          <p:cNvPr id="107" name="Google Shape;107;p18"/>
          <p:cNvSpPr txBox="1"/>
          <p:nvPr>
            <p:ph idx="4294967295" type="body"/>
          </p:nvPr>
        </p:nvSpPr>
        <p:spPr>
          <a:xfrm>
            <a:off x="342650" y="2580200"/>
            <a:ext cx="6830100" cy="19677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Microsoft have the Win UI3 project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775" y="1953350"/>
            <a:ext cx="10836398" cy="418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23775" y="6135275"/>
            <a:ext cx="17105400" cy="12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</a:rPr>
              <a:t>https://docs.microsoft.com/en-us/windows/apps/winui/winui3/</a:t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838200" y="1954600"/>
            <a:ext cx="13575900" cy="12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Marco has a demo of using UI3 with Delphi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</a:t>
            </a:r>
            <a:r>
              <a:rPr lang="en-US" sz="7000" strike="sngStrike">
                <a:solidFill>
                  <a:srgbClr val="404040"/>
                </a:solidFill>
              </a:rPr>
              <a:t>hard</a:t>
            </a:r>
            <a:r>
              <a:rPr lang="en-US" sz="7000">
                <a:solidFill>
                  <a:srgbClr val="404040"/>
                </a:solidFill>
              </a:rPr>
              <a:t> Microsoft way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875" y="3344975"/>
            <a:ext cx="13127524" cy="2551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" name="Google Shape;120;p19"/>
          <p:cNvSpPr txBox="1"/>
          <p:nvPr>
            <p:ph idx="4294967295" type="body"/>
          </p:nvPr>
        </p:nvSpPr>
        <p:spPr>
          <a:xfrm>
            <a:off x="933375" y="5982875"/>
            <a:ext cx="17105400" cy="12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04040"/>
                </a:solidFill>
              </a:rPr>
              <a:t>https://blogs.embarcadero.com/delphi-winui-3-demo/</a:t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838200" y="1954600"/>
            <a:ext cx="13575900" cy="12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04040"/>
                </a:solidFill>
              </a:rPr>
              <a:t>VCL or FireMonkey FMX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</p:txBody>
      </p:sp>
      <p:sp>
        <p:nvSpPr>
          <p:cNvPr id="127" name="Google Shape;127;p20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easy way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525" y="571900"/>
            <a:ext cx="1127825" cy="11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4294967295" type="body"/>
          </p:nvPr>
        </p:nvSpPr>
        <p:spPr>
          <a:xfrm>
            <a:off x="1227900" y="3318038"/>
            <a:ext cx="17060100" cy="514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FireMonkey if you’re going to go cross-platform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VCL for an authentic, close-to-the-metal experience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Delphi 11 Alexandria has the most optimum experience</a:t>
            </a:r>
            <a:endParaRPr sz="4800">
              <a:solidFill>
                <a:srgbClr val="404040"/>
              </a:solidFill>
            </a:endParaRPr>
          </a:p>
          <a:p>
            <a:pPr indent="-508000" lvl="0" marL="5080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>
                <a:solidFill>
                  <a:srgbClr val="404040"/>
                </a:solidFill>
              </a:rPr>
              <a:t>New Delphi styles added specifically for Windows 11</a:t>
            </a:r>
            <a:endParaRPr sz="48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body"/>
          </p:nvPr>
        </p:nvSpPr>
        <p:spPr>
          <a:xfrm>
            <a:off x="838200" y="1954600"/>
            <a:ext cx="5316900" cy="38763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04040"/>
                </a:solidFill>
              </a:rPr>
              <a:t>VCL specific for Windows 11 </a:t>
            </a:r>
            <a:endParaRPr b="1"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404040"/>
                </a:solidFill>
              </a:rPr>
              <a:t>Styles</a:t>
            </a:r>
            <a:endParaRPr i="1" sz="4800">
              <a:solidFill>
                <a:srgbClr val="404040"/>
              </a:solidFill>
            </a:endParaRPr>
          </a:p>
        </p:txBody>
      </p:sp>
      <p:sp>
        <p:nvSpPr>
          <p:cNvPr id="137" name="Google Shape;137;p21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easy way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614900" y="6307475"/>
            <a:ext cx="17105400" cy="1236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404040"/>
                </a:solidFill>
              </a:rPr>
              <a:t>https://blogs.embarcadero.com/more-vcl-support-for-windows-11/</a:t>
            </a:r>
            <a:endParaRPr sz="4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525" y="571900"/>
            <a:ext cx="1127825" cy="11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050" y="1852136"/>
            <a:ext cx="11521300" cy="463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4294967295" type="body"/>
          </p:nvPr>
        </p:nvSpPr>
        <p:spPr>
          <a:xfrm>
            <a:off x="838200" y="1954600"/>
            <a:ext cx="5316900" cy="467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04040"/>
                </a:solidFill>
              </a:rPr>
              <a:t>VCL Specific Posts</a:t>
            </a:r>
            <a:endParaRPr b="1"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404040"/>
                </a:solidFill>
              </a:rPr>
              <a:t>Controlling Rounded corners</a:t>
            </a:r>
            <a:endParaRPr i="1" sz="4800">
              <a:solidFill>
                <a:srgbClr val="404040"/>
              </a:solidFill>
            </a:endParaRPr>
          </a:p>
        </p:txBody>
      </p:sp>
      <p:sp>
        <p:nvSpPr>
          <p:cNvPr id="148" name="Google Shape;148;p22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easy way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614900" y="7145675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04040"/>
                </a:solidFill>
              </a:rPr>
              <a:t>https://blogs.embarcadero.com/how-to-control-windows-11-rounded-corners-in-your-app/</a:t>
            </a:r>
            <a:endParaRPr sz="31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525" y="571900"/>
            <a:ext cx="1127825" cy="11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7300" y="1954600"/>
            <a:ext cx="8030251" cy="48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838200" y="1954600"/>
            <a:ext cx="5316900" cy="467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404040"/>
                </a:solidFill>
              </a:rPr>
              <a:t>VCL Specific Posts</a:t>
            </a:r>
            <a:endParaRPr b="1"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404040"/>
                </a:solidFill>
              </a:rPr>
              <a:t>Supporting dark mode</a:t>
            </a:r>
            <a:endParaRPr i="1" sz="4800">
              <a:solidFill>
                <a:srgbClr val="404040"/>
              </a:solidFill>
            </a:endParaRPr>
          </a:p>
        </p:txBody>
      </p:sp>
      <p:sp>
        <p:nvSpPr>
          <p:cNvPr id="159" name="Google Shape;159;p23"/>
          <p:cNvSpPr txBox="1"/>
          <p:nvPr>
            <p:ph idx="4294967295" type="title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404040"/>
                </a:solidFill>
              </a:rPr>
              <a:t>Doing it the easy way</a:t>
            </a:r>
            <a:endParaRPr sz="7000">
              <a:solidFill>
                <a:srgbClr val="404040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4294967295" type="body"/>
          </p:nvPr>
        </p:nvSpPr>
        <p:spPr>
          <a:xfrm>
            <a:off x="614900" y="7145675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04040"/>
                </a:solidFill>
              </a:rPr>
              <a:t>https://blogs.embarcadero.com/modernize-your-app-are-you-handling-windows-themes-correctly/</a:t>
            </a:r>
            <a:endParaRPr sz="31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6525" y="571900"/>
            <a:ext cx="1127825" cy="11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8375" y="739825"/>
            <a:ext cx="5741821" cy="64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barcadero_template_2016">
  <a:themeElements>
    <a:clrScheme name="embarcadero_template_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